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82" r:id="rId2"/>
    <p:sldId id="276" r:id="rId3"/>
    <p:sldId id="277" r:id="rId4"/>
    <p:sldId id="285" r:id="rId5"/>
    <p:sldId id="259" r:id="rId6"/>
    <p:sldId id="284" r:id="rId7"/>
    <p:sldId id="279" r:id="rId8"/>
    <p:sldId id="264" r:id="rId9"/>
    <p:sldId id="275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8" r:id="rId21"/>
    <p:sldId id="281" r:id="rId2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ADEABA-5ACC-4B12-AC1B-57983975FA53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EDEEFA-1F88-4844-BF93-EC5850E072B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4735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fld id="{1274A858-54E2-4C8D-B5ED-F7B2A67EF606}" type="slidenum">
              <a:rPr lang="en-US" altLang="ja-JP"/>
              <a:pPr eaLnBrk="1" hangingPunct="1"/>
              <a:t>19</a:t>
            </a:fld>
            <a:endParaRPr lang="en-US" altLang="ja-JP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ja-JP" smtClean="0"/>
              <a:t>Ju for Judo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GB" altLang="ja-JP" dirty="0" smtClean="0"/>
              <a:t>https://minnanokyozai.jp/kyozai/material/ISG00391/ISG00391.jpg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77255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Please access to the internet.</a:t>
            </a:r>
            <a:endParaRPr kumimoji="1" lang="en-GB" altLang="ja-JP" dirty="0" smtClean="0"/>
          </a:p>
          <a:p>
            <a:r>
              <a:rPr kumimoji="1" lang="en-GB" altLang="ja-JP" dirty="0" smtClean="0"/>
              <a:t>https://www.youtube.com/watch?v=8j2aOAaHzoY</a:t>
            </a:r>
          </a:p>
          <a:p>
            <a:r>
              <a:rPr kumimoji="1" lang="en-GB" altLang="ja-JP" dirty="0" smtClean="0"/>
              <a:t>https://www.youtube.com/watch?v=7gHSHirjwCM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35195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Please use pictures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such as  ‘Hello Kitty’, ‘Dragon Ball’ and ‘</a:t>
            </a:r>
            <a:r>
              <a:rPr kumimoji="1" lang="en-US" altLang="ja-JP" dirty="0" err="1" smtClean="0"/>
              <a:t>Picachu</a:t>
            </a:r>
            <a:r>
              <a:rPr kumimoji="1" lang="en-US" altLang="ja-JP" dirty="0" smtClean="0"/>
              <a:t>’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D0D214-013A-4490-8D0A-5D2B6248258D}" type="slidenum">
              <a:rPr lang="en-GB" altLang="ja-JP" smtClean="0"/>
              <a:pPr>
                <a:defRPr/>
              </a:pPr>
              <a:t>7</a:t>
            </a:fld>
            <a:endParaRPr lang="en-GB" altLang="ja-JP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9397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6337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7359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1073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287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5860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25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6750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8534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4956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9307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3F0C0-E467-4679-A8E7-0941BE5E32F6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8030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gif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2.wav"/><Relationship Id="rId7" Type="http://schemas.openxmlformats.org/officeDocument/2006/relationships/image" Target="../media/image5.jpe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.wav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4.wav"/><Relationship Id="rId7" Type="http://schemas.openxmlformats.org/officeDocument/2006/relationships/image" Target="../media/image7.jpe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4.wav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8j2aOAaHzoY" TargetMode="External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3.jpeg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hyperlink" Target="erin_opening.wmv" TargetMode="External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4.wmf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image" Target="../media/image13.jpeg"/><Relationship Id="rId11" Type="http://schemas.openxmlformats.org/officeDocument/2006/relationships/image" Target="../media/image18.png"/><Relationship Id="rId5" Type="http://schemas.openxmlformats.org/officeDocument/2006/relationships/hyperlink" Target="erin_opening.wmv" TargetMode="External"/><Relationship Id="rId10" Type="http://schemas.openxmlformats.org/officeDocument/2006/relationships/image" Target="../media/image17.wmf"/><Relationship Id="rId4" Type="http://schemas.openxmlformats.org/officeDocument/2006/relationships/notesSlide" Target="../notesSlides/notesSlide6.xml"/><Relationship Id="rId9" Type="http://schemas.openxmlformats.org/officeDocument/2006/relationships/image" Target="../media/image16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3" Type="http://schemas.microsoft.com/office/2007/relationships/media" Target="../media/media8.wav"/><Relationship Id="rId7" Type="http://schemas.openxmlformats.org/officeDocument/2006/relationships/slideLayout" Target="../slideLayouts/slideLayout6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6" Type="http://schemas.openxmlformats.org/officeDocument/2006/relationships/audio" Target="../media/media9.wav"/><Relationship Id="rId11" Type="http://schemas.openxmlformats.org/officeDocument/2006/relationships/image" Target="../media/image19.wmf"/><Relationship Id="rId5" Type="http://schemas.microsoft.com/office/2007/relationships/media" Target="../media/media9.wav"/><Relationship Id="rId10" Type="http://schemas.openxmlformats.org/officeDocument/2006/relationships/hyperlink" Target="https://www.youtube.com/watch?v=8j2aOAaHzoY" TargetMode="External"/><Relationship Id="rId4" Type="http://schemas.openxmlformats.org/officeDocument/2006/relationships/audio" Target="../media/media8.wav"/><Relationship Id="rId9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audio" Target="../media/media13.wav"/><Relationship Id="rId13" Type="http://schemas.microsoft.com/office/2007/relationships/media" Target="../media/media16.wav"/><Relationship Id="rId18" Type="http://schemas.openxmlformats.org/officeDocument/2006/relationships/audio" Target="../media/media18.wav"/><Relationship Id="rId3" Type="http://schemas.microsoft.com/office/2007/relationships/media" Target="../media/media11.wav"/><Relationship Id="rId21" Type="http://schemas.openxmlformats.org/officeDocument/2006/relationships/slideLayout" Target="../slideLayouts/slideLayout4.xml"/><Relationship Id="rId7" Type="http://schemas.microsoft.com/office/2007/relationships/media" Target="../media/media13.wav"/><Relationship Id="rId12" Type="http://schemas.openxmlformats.org/officeDocument/2006/relationships/audio" Target="../media/media15.wav"/><Relationship Id="rId17" Type="http://schemas.microsoft.com/office/2007/relationships/media" Target="../media/media18.wav"/><Relationship Id="rId2" Type="http://schemas.openxmlformats.org/officeDocument/2006/relationships/audio" Target="../media/media10.wav"/><Relationship Id="rId16" Type="http://schemas.openxmlformats.org/officeDocument/2006/relationships/audio" Target="../media/media17.wav"/><Relationship Id="rId20" Type="http://schemas.openxmlformats.org/officeDocument/2006/relationships/audio" Target="../media/media19.wav"/><Relationship Id="rId1" Type="http://schemas.microsoft.com/office/2007/relationships/media" Target="../media/media10.wav"/><Relationship Id="rId6" Type="http://schemas.openxmlformats.org/officeDocument/2006/relationships/audio" Target="../media/media12.wav"/><Relationship Id="rId11" Type="http://schemas.microsoft.com/office/2007/relationships/media" Target="../media/media15.wav"/><Relationship Id="rId5" Type="http://schemas.microsoft.com/office/2007/relationships/media" Target="../media/media12.wav"/><Relationship Id="rId15" Type="http://schemas.microsoft.com/office/2007/relationships/media" Target="../media/media17.wav"/><Relationship Id="rId23" Type="http://schemas.openxmlformats.org/officeDocument/2006/relationships/image" Target="../media/image6.png"/><Relationship Id="rId10" Type="http://schemas.openxmlformats.org/officeDocument/2006/relationships/audio" Target="../media/media14.wav"/><Relationship Id="rId19" Type="http://schemas.microsoft.com/office/2007/relationships/media" Target="../media/media19.wav"/><Relationship Id="rId4" Type="http://schemas.openxmlformats.org/officeDocument/2006/relationships/audio" Target="../media/media11.wav"/><Relationship Id="rId9" Type="http://schemas.microsoft.com/office/2007/relationships/media" Target="../media/media14.wav"/><Relationship Id="rId14" Type="http://schemas.openxmlformats.org/officeDocument/2006/relationships/audio" Target="../media/media16.wav"/><Relationship Id="rId2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133" y="2202666"/>
            <a:ext cx="3564395" cy="237626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2319636"/>
            <a:ext cx="3219570" cy="21463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Numbers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Unit 1, Section 4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445224"/>
            <a:ext cx="1458163" cy="119569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91207"/>
            <a:ext cx="1613587" cy="107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609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461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ja-JP" sz="5400" smtClean="0">
                <a:solidFill>
                  <a:schemeClr val="tx1"/>
                </a:solidFill>
              </a:rPr>
              <a:t>1</a:t>
            </a:r>
          </a:p>
        </p:txBody>
      </p:sp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1268413"/>
            <a:ext cx="4100512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0293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5400" smtClean="0">
                <a:solidFill>
                  <a:schemeClr val="tx1"/>
                </a:solidFill>
              </a:rPr>
              <a:t>2</a:t>
            </a:r>
          </a:p>
        </p:txBody>
      </p:sp>
      <p:pic>
        <p:nvPicPr>
          <p:cNvPr id="512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1484313"/>
            <a:ext cx="3832225" cy="518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72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5400" smtClean="0">
                <a:solidFill>
                  <a:schemeClr val="tx1"/>
                </a:solidFill>
              </a:rPr>
              <a:t>3</a:t>
            </a:r>
          </a:p>
        </p:txBody>
      </p:sp>
      <p:pic>
        <p:nvPicPr>
          <p:cNvPr id="614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663055"/>
            <a:ext cx="4368800" cy="475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92797"/>
            <a:ext cx="1416472" cy="1540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892797"/>
            <a:ext cx="1416472" cy="1540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2333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5400" smtClean="0">
                <a:solidFill>
                  <a:schemeClr val="tx1"/>
                </a:solidFill>
              </a:rPr>
              <a:t>4</a:t>
            </a:r>
          </a:p>
        </p:txBody>
      </p:sp>
      <p:pic>
        <p:nvPicPr>
          <p:cNvPr id="717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1341438"/>
            <a:ext cx="3786188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803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5400" smtClean="0">
                <a:solidFill>
                  <a:schemeClr val="tx1"/>
                </a:solidFill>
              </a:rPr>
              <a:t>5</a:t>
            </a:r>
          </a:p>
        </p:txBody>
      </p:sp>
      <p:pic>
        <p:nvPicPr>
          <p:cNvPr id="819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341438"/>
            <a:ext cx="4295775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2002" y="908720"/>
            <a:ext cx="2533637" cy="2512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3058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5400" smtClean="0">
                <a:solidFill>
                  <a:schemeClr val="tx1"/>
                </a:solidFill>
              </a:rPr>
              <a:t>6</a:t>
            </a:r>
          </a:p>
        </p:txBody>
      </p:sp>
      <p:pic>
        <p:nvPicPr>
          <p:cNvPr id="921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484313"/>
            <a:ext cx="4900613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正方形/長方形 1"/>
          <p:cNvSpPr/>
          <p:nvPr/>
        </p:nvSpPr>
        <p:spPr>
          <a:xfrm rot="20989000">
            <a:off x="1796869" y="941062"/>
            <a:ext cx="3311433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36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6</a:t>
            </a:r>
            <a:endParaRPr lang="ja-JP" altLang="en-US" sz="3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78943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700808"/>
            <a:ext cx="3732634" cy="480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5400" dirty="0" smtClean="0">
                <a:solidFill>
                  <a:schemeClr val="tx1"/>
                </a:solidFill>
              </a:rPr>
              <a:t>7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684920"/>
            <a:ext cx="1004888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4280" y="2837320"/>
            <a:ext cx="1004888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680" y="2989720"/>
            <a:ext cx="1004888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9080" y="3142120"/>
            <a:ext cx="1004888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1480" y="3294520"/>
            <a:ext cx="1004888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3880" y="3446920"/>
            <a:ext cx="1004888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3203848" y="1340768"/>
            <a:ext cx="12266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1. Mon</a:t>
            </a:r>
            <a:endParaRPr kumimoji="1" lang="ja-JP" altLang="en-US" sz="28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88315" y="620688"/>
            <a:ext cx="10600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/>
              <a:t>2</a:t>
            </a:r>
            <a:r>
              <a:rPr kumimoji="1" lang="en-US" altLang="ja-JP" sz="2800" dirty="0" smtClean="0"/>
              <a:t>. </a:t>
            </a:r>
            <a:r>
              <a:rPr lang="en-US" altLang="ja-JP" sz="2800" dirty="0"/>
              <a:t>Tue</a:t>
            </a:r>
            <a:endParaRPr kumimoji="1" lang="ja-JP" altLang="en-US" sz="28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763688" y="2377039"/>
            <a:ext cx="12134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3</a:t>
            </a:r>
            <a:r>
              <a:rPr kumimoji="1" lang="en-US" altLang="ja-JP" sz="2800" dirty="0" smtClean="0"/>
              <a:t>. </a:t>
            </a:r>
            <a:r>
              <a:rPr lang="en-US" altLang="ja-JP" sz="2800" dirty="0"/>
              <a:t>Wed</a:t>
            </a:r>
            <a:endParaRPr kumimoji="1" lang="ja-JP" altLang="en-US" sz="28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827584" y="3548377"/>
            <a:ext cx="10935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4</a:t>
            </a:r>
            <a:r>
              <a:rPr kumimoji="1" lang="en-US" altLang="ja-JP" sz="2800" dirty="0" smtClean="0"/>
              <a:t>. </a:t>
            </a:r>
            <a:r>
              <a:rPr lang="en-US" altLang="ja-JP" sz="2800" dirty="0" smtClean="0"/>
              <a:t>Thu</a:t>
            </a:r>
            <a:endParaRPr kumimoji="1" lang="ja-JP" altLang="en-US" sz="28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736275" y="620688"/>
            <a:ext cx="912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/>
              <a:t>5</a:t>
            </a:r>
            <a:r>
              <a:rPr kumimoji="1" lang="en-US" altLang="ja-JP" sz="2800" dirty="0" smtClean="0"/>
              <a:t>. </a:t>
            </a:r>
            <a:r>
              <a:rPr lang="en-US" altLang="ja-JP" sz="2800" dirty="0"/>
              <a:t>Fri</a:t>
            </a:r>
            <a:endParaRPr kumimoji="1" lang="ja-JP" altLang="en-US" sz="28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308304" y="1500252"/>
            <a:ext cx="9940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schemeClr val="tx2"/>
                </a:solidFill>
              </a:rPr>
              <a:t>6</a:t>
            </a:r>
            <a:r>
              <a:rPr kumimoji="1" lang="en-US" altLang="ja-JP" sz="2800" dirty="0" smtClean="0">
                <a:solidFill>
                  <a:schemeClr val="tx2"/>
                </a:solidFill>
              </a:rPr>
              <a:t>. </a:t>
            </a:r>
            <a:r>
              <a:rPr lang="en-US" altLang="ja-JP" sz="2800" dirty="0">
                <a:solidFill>
                  <a:schemeClr val="tx2"/>
                </a:solidFill>
              </a:rPr>
              <a:t>Sat</a:t>
            </a:r>
            <a:endParaRPr kumimoji="1" lang="ja-JP" altLang="en-US" sz="2800" dirty="0">
              <a:solidFill>
                <a:schemeClr val="tx2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156176" y="4293096"/>
            <a:ext cx="10839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srgbClr val="FF0000"/>
                </a:solidFill>
              </a:rPr>
              <a:t>7</a:t>
            </a:r>
            <a:r>
              <a:rPr kumimoji="1" lang="en-US" altLang="ja-JP" sz="2800" dirty="0" smtClean="0">
                <a:solidFill>
                  <a:srgbClr val="FF0000"/>
                </a:solidFill>
              </a:rPr>
              <a:t>. </a:t>
            </a:r>
            <a:r>
              <a:rPr lang="en-US" altLang="ja-JP" sz="2800" dirty="0">
                <a:solidFill>
                  <a:srgbClr val="FF0000"/>
                </a:solidFill>
              </a:rPr>
              <a:t>Sun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247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4.16281E-7 L -0.29619 0.18918 " pathEditMode="relative" ptsTypes="AA">
                                      <p:cBhvr>
                                        <p:cTn id="9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58834E-6 L -0.05312 0.01595 C -0.06423 0.01965 -0.08073 0.02173 -0.09809 0.02173 C -0.11788 0.02173 -0.1335 0.01965 -0.14462 0.01595 L -0.19757 4.58834E-6 " pathEditMode="relative" rAng="0" ptsTypes="FffFF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78" y="108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25 0 C 0.181 0 0.25 0.069 0.25 0.125 L 0.25 0.25 E" pathEditMode="relative" ptsTypes="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38889E-6 -3.51526E-6 L -0.34931 -0.29949 " pathEditMode="relative" ptsTypes="AA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6.48474E-6 L 0.14704 -0.3536 " pathEditMode="relative" ptsTypes="AA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07031E-7 L 0.35087 -0.19172 " pathEditMode="relative" rAng="0" ptsTypes="AA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35" y="-95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5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75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5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17" grpId="0"/>
      <p:bldP spid="18" grpId="0"/>
      <p:bldP spid="19" grpId="0"/>
      <p:bldP spid="20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5400" smtClean="0">
                <a:solidFill>
                  <a:schemeClr val="tx1"/>
                </a:solidFill>
              </a:rPr>
              <a:t>8</a:t>
            </a:r>
          </a:p>
        </p:txBody>
      </p:sp>
      <p:pic>
        <p:nvPicPr>
          <p:cNvPr id="1126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1507153"/>
            <a:ext cx="4010025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817804"/>
            <a:ext cx="809625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3124897" y="764704"/>
            <a:ext cx="2376264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altLang="ja-JP" sz="40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8</a:t>
            </a:r>
            <a:endParaRPr lang="ja-JP" altLang="en-US" sz="40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60702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path" presetSubtype="0" repeatCount="indefinite" accel="50000" decel="50000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11371 -0.05301 C -0.17552 -0.05301 -0.22534 0.01157 -0.22534 0.09051 C -0.22534 0.18356 -0.16979 0.21736 -0.13611 0.23148 L -0.09131 0.24629 C -0.05763 0.26065 -0.00225 0.29629 -0.00173 0.40162 C -0.00173 0.46852 -0.05191 0.5456 -0.11371 0.5456 C -0.17552 0.5456 -0.22534 0.46898 -0.22534 0.40162 C -0.22534 0.29629 -0.16979 0.26065 -0.13611 0.24629 L -0.09131 0.23148 C -0.05763 0.21736 -0.00173 0.18333 -0.00173 0.09051 C -0.00173 0.01157 -0.05191 -0.05301 -0.11371 -0.05301 Z " pathEditMode="relative" rAng="5400000" ptsTypes="ffFffffFfff">
                                      <p:cBhvr>
                                        <p:cTn id="1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299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5400" smtClean="0">
                <a:solidFill>
                  <a:schemeClr val="tx1"/>
                </a:solidFill>
              </a:rPr>
              <a:t>9</a:t>
            </a:r>
          </a:p>
        </p:txBody>
      </p:sp>
      <p:pic>
        <p:nvPicPr>
          <p:cNvPr id="1229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090" y="1628775"/>
            <a:ext cx="5722938" cy="460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39"/>
            <a:ext cx="2329379" cy="233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https://minnanokyozai.jp/kyozai/material/IUM00240/ium00240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01322"/>
            <a:ext cx="3342373" cy="2423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4486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0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5400" smtClean="0">
                <a:solidFill>
                  <a:schemeClr val="tx1"/>
                </a:solidFill>
              </a:rPr>
              <a:t>10</a:t>
            </a:r>
          </a:p>
        </p:txBody>
      </p:sp>
      <p:pic>
        <p:nvPicPr>
          <p:cNvPr id="1331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628800"/>
            <a:ext cx="4568825" cy="480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 descr="C:\Users\fukushima\AppData\Local\Microsoft\Windows\Temporary Internet Files\Content.IE5\W036O0PX\MC90033417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3793" y="2132856"/>
            <a:ext cx="2139217" cy="3513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2342208" y="1535201"/>
            <a:ext cx="4083170" cy="470898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30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10</a:t>
            </a:r>
            <a:endParaRPr lang="ja-JP" altLang="en-US" sz="30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9027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1" dur="75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" presetClass="exit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itte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kimasu</a:t>
            </a:r>
            <a:r>
              <a:rPr kumimoji="1" lang="en-US" altLang="ja-JP" dirty="0" smtClean="0"/>
              <a:t>/</a:t>
            </a:r>
            <a:r>
              <a:rPr kumimoji="1" lang="en-US" altLang="ja-JP" dirty="0" err="1" smtClean="0"/>
              <a:t>itte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rasshai</a:t>
            </a:r>
            <a:endParaRPr kumimoji="1" lang="ja-JP" altLang="en-US" dirty="0"/>
          </a:p>
        </p:txBody>
      </p:sp>
      <p:pic>
        <p:nvPicPr>
          <p:cNvPr id="8" name="Picture 4" descr="https://minnanokyozai.jp/kyozai/material/ISG00391/ISG00391.jpg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72816"/>
            <a:ext cx="624270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円形吹き出し 4"/>
          <p:cNvSpPr/>
          <p:nvPr/>
        </p:nvSpPr>
        <p:spPr>
          <a:xfrm>
            <a:off x="6012160" y="1844824"/>
            <a:ext cx="2592288" cy="2304256"/>
          </a:xfrm>
          <a:prstGeom prst="wedgeEllipseCallout">
            <a:avLst>
              <a:gd name="adj1" fmla="val -66492"/>
              <a:gd name="adj2" fmla="val 5580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4000" dirty="0"/>
          </a:p>
        </p:txBody>
      </p:sp>
      <p:sp>
        <p:nvSpPr>
          <p:cNvPr id="10" name="円形吹き出し 9"/>
          <p:cNvSpPr/>
          <p:nvPr/>
        </p:nvSpPr>
        <p:spPr>
          <a:xfrm>
            <a:off x="251520" y="1327270"/>
            <a:ext cx="2592288" cy="2304256"/>
          </a:xfrm>
          <a:prstGeom prst="wedgeEllipseCallout">
            <a:avLst>
              <a:gd name="adj1" fmla="val 38929"/>
              <a:gd name="adj2" fmla="val 69779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4000" dirty="0"/>
          </a:p>
        </p:txBody>
      </p:sp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350368" y="2865807"/>
            <a:ext cx="609600" cy="609600"/>
          </a:xfrm>
          <a:prstGeom prst="rect">
            <a:avLst/>
          </a:prstGeom>
        </p:spPr>
      </p:pic>
      <p:pic>
        <p:nvPicPr>
          <p:cNvPr id="4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092280" y="3475407"/>
            <a:ext cx="609600" cy="60960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6012160" y="2643009"/>
            <a:ext cx="26437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itte</a:t>
            </a:r>
            <a:r>
              <a:rPr lang="en-US" altLang="ja-JP" sz="4000" dirty="0"/>
              <a:t> </a:t>
            </a:r>
            <a:r>
              <a:rPr lang="en-US" altLang="ja-JP" sz="4000" dirty="0" err="1"/>
              <a:t>kimasu</a:t>
            </a:r>
            <a:r>
              <a:rPr lang="en-US" altLang="ja-JP" sz="4000" dirty="0" smtClean="0"/>
              <a:t>!</a:t>
            </a:r>
            <a:endParaRPr lang="ja-JP" altLang="en-US" sz="40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00071" y="2125455"/>
            <a:ext cx="26437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4000" dirty="0" err="1"/>
              <a:t>itte</a:t>
            </a:r>
            <a:r>
              <a:rPr lang="en-US" altLang="ja-JP" sz="4000" dirty="0"/>
              <a:t> </a:t>
            </a:r>
            <a:r>
              <a:rPr lang="en-US" altLang="ja-JP" sz="4000" dirty="0" err="1"/>
              <a:t>rasshai</a:t>
            </a:r>
            <a:r>
              <a:rPr lang="en-US" altLang="ja-JP" sz="4000" dirty="0"/>
              <a:t>!</a:t>
            </a:r>
            <a:endParaRPr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917794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3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5" grpId="0" animBg="1"/>
      <p:bldP spid="10" grpId="0" animBg="1"/>
      <p:bldP spid="6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Let’s learn numbers!!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altLang="ja-JP" sz="4000" b="1" dirty="0">
                <a:ea typeface="DF00Comic7" pitchFamily="49" charset="-128"/>
                <a:cs typeface="Times New Roman" pitchFamily="18" charset="0"/>
              </a:rPr>
              <a:t>1     </a:t>
            </a:r>
            <a:r>
              <a:rPr lang="en-NZ" altLang="ja-JP" sz="4000" b="1" dirty="0" err="1" smtClean="0">
                <a:ea typeface="DF00Comic7" pitchFamily="49" charset="-128"/>
                <a:cs typeface="Times New Roman" pitchFamily="18" charset="0"/>
              </a:rPr>
              <a:t>ichi</a:t>
            </a:r>
            <a:r>
              <a:rPr lang="en-NZ" altLang="ja-JP" sz="4000" b="1" dirty="0" smtClean="0">
                <a:ea typeface="DF00Comic7" pitchFamily="49" charset="-128"/>
                <a:cs typeface="Times New Roman" pitchFamily="18" charset="0"/>
              </a:rPr>
              <a:t>	 (itchy</a:t>
            </a:r>
            <a:r>
              <a:rPr lang="en-NZ" altLang="ja-JP" sz="4000" b="1" dirty="0">
                <a:ea typeface="DF00Comic7" pitchFamily="49" charset="-128"/>
                <a:cs typeface="Times New Roman" pitchFamily="18" charset="0"/>
              </a:rPr>
              <a:t>)</a:t>
            </a:r>
            <a:endParaRPr lang="en-GB" altLang="ja-JP" sz="40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4000" b="1" dirty="0">
                <a:ea typeface="DF00Comic7" pitchFamily="49" charset="-128"/>
                <a:cs typeface="Times New Roman" pitchFamily="18" charset="0"/>
              </a:rPr>
              <a:t>2     </a:t>
            </a:r>
            <a:r>
              <a:rPr lang="en-NZ" altLang="ja-JP" sz="4000" b="1" dirty="0" err="1">
                <a:ea typeface="DF00Comic7" pitchFamily="49" charset="-128"/>
                <a:cs typeface="Times New Roman" pitchFamily="18" charset="0"/>
              </a:rPr>
              <a:t>ni</a:t>
            </a:r>
            <a:r>
              <a:rPr lang="en-NZ" altLang="ja-JP" sz="4000" b="1" dirty="0">
                <a:ea typeface="DF00Comic7" pitchFamily="49" charset="-128"/>
                <a:cs typeface="Times New Roman" pitchFamily="18" charset="0"/>
              </a:rPr>
              <a:t>      (knee)</a:t>
            </a:r>
            <a:endParaRPr lang="en-GB" altLang="ja-JP" sz="40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4000" b="1" dirty="0">
                <a:ea typeface="DF00Comic7" pitchFamily="49" charset="-128"/>
                <a:cs typeface="Times New Roman" pitchFamily="18" charset="0"/>
              </a:rPr>
              <a:t>3     san   </a:t>
            </a:r>
            <a:r>
              <a:rPr lang="en-NZ" altLang="ja-JP" sz="4000" b="1" dirty="0" smtClean="0">
                <a:ea typeface="DF00Comic7" pitchFamily="49" charset="-128"/>
                <a:cs typeface="Times New Roman" pitchFamily="18" charset="0"/>
              </a:rPr>
              <a:t>(</a:t>
            </a:r>
            <a:r>
              <a:rPr lang="en-NZ" altLang="ja-JP" sz="4000" b="1" dirty="0">
                <a:ea typeface="DF00Comic7" pitchFamily="49" charset="-128"/>
                <a:cs typeface="Times New Roman" pitchFamily="18" charset="0"/>
              </a:rPr>
              <a:t>sun)</a:t>
            </a:r>
            <a:endParaRPr lang="en-GB" altLang="ja-JP" sz="40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4000" b="1" dirty="0" smtClean="0">
                <a:ea typeface="DF00Comic7" pitchFamily="49" charset="-128"/>
                <a:cs typeface="Times New Roman" pitchFamily="18" charset="0"/>
              </a:rPr>
              <a:t>4</a:t>
            </a:r>
            <a:r>
              <a:rPr lang="ja-JP" altLang="en-NZ" sz="4000" b="1" dirty="0" smtClean="0">
                <a:ea typeface="DF00Comic7" pitchFamily="49" charset="-128"/>
                <a:cs typeface="Times New Roman" pitchFamily="18" charset="0"/>
              </a:rPr>
              <a:t>     </a:t>
            </a:r>
            <a:r>
              <a:rPr lang="en-NZ" altLang="ja-JP" sz="4000" b="1" dirty="0" smtClean="0">
                <a:ea typeface="DF00Comic7" pitchFamily="49" charset="-128"/>
                <a:cs typeface="Times New Roman" pitchFamily="18" charset="0"/>
              </a:rPr>
              <a:t>yon  (yawn)</a:t>
            </a:r>
            <a:endParaRPr lang="en-NZ" altLang="ja-JP" sz="4000" b="1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4000" b="1" dirty="0">
                <a:ea typeface="DF00Comic7" pitchFamily="49" charset="-128"/>
                <a:cs typeface="Times New Roman" pitchFamily="18" charset="0"/>
              </a:rPr>
              <a:t>5     go </a:t>
            </a:r>
            <a:r>
              <a:rPr lang="en-NZ" altLang="ja-JP" sz="4000" b="1" dirty="0" smtClean="0">
                <a:ea typeface="DF00Comic7" pitchFamily="49" charset="-128"/>
                <a:cs typeface="Times New Roman" pitchFamily="18" charset="0"/>
              </a:rPr>
              <a:t>    (</a:t>
            </a:r>
            <a:r>
              <a:rPr lang="en-NZ" altLang="ja-JP" sz="4000" b="1" dirty="0">
                <a:ea typeface="DF00Comic7" pitchFamily="49" charset="-128"/>
                <a:cs typeface="Times New Roman" pitchFamily="18" charset="0"/>
              </a:rPr>
              <a:t>go)</a:t>
            </a:r>
            <a:endParaRPr lang="en-GB" altLang="ja-JP" sz="40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endParaRPr kumimoji="1" lang="ja-JP" altLang="en-US" sz="40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NZ" altLang="ja-JP" sz="4000" b="1" dirty="0">
                <a:ea typeface="DF00Comic7" pitchFamily="49" charset="-128"/>
                <a:cs typeface="Times New Roman" pitchFamily="18" charset="0"/>
              </a:rPr>
              <a:t>6     </a:t>
            </a:r>
            <a:r>
              <a:rPr lang="en-NZ" altLang="ja-JP" sz="4000" b="1" dirty="0" err="1">
                <a:ea typeface="DF00Comic7" pitchFamily="49" charset="-128"/>
                <a:cs typeface="Times New Roman" pitchFamily="18" charset="0"/>
              </a:rPr>
              <a:t>roku</a:t>
            </a:r>
            <a:r>
              <a:rPr lang="en-NZ" altLang="ja-JP" sz="4000" b="1" dirty="0">
                <a:ea typeface="DF00Comic7" pitchFamily="49" charset="-128"/>
                <a:cs typeface="Times New Roman" pitchFamily="18" charset="0"/>
              </a:rPr>
              <a:t> (rock)</a:t>
            </a:r>
            <a:endParaRPr lang="en-GB" altLang="ja-JP" sz="40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4000" b="1" dirty="0">
                <a:ea typeface="DF00Comic7" pitchFamily="49" charset="-128"/>
                <a:cs typeface="Times New Roman" pitchFamily="18" charset="0"/>
              </a:rPr>
              <a:t>7     </a:t>
            </a:r>
            <a:r>
              <a:rPr lang="en-NZ" altLang="ja-JP" sz="4000" b="1" dirty="0" smtClean="0">
                <a:ea typeface="DF00Comic7" pitchFamily="49" charset="-128"/>
                <a:cs typeface="Times New Roman" pitchFamily="18" charset="0"/>
              </a:rPr>
              <a:t>nana (nan</a:t>
            </a:r>
            <a:r>
              <a:rPr lang="en-US" altLang="ja-JP" sz="4000" b="1" dirty="0" smtClean="0">
                <a:ea typeface="DF00Comic7" pitchFamily="49" charset="-128"/>
                <a:cs typeface="Times New Roman" pitchFamily="18" charset="0"/>
              </a:rPr>
              <a:t>a</a:t>
            </a:r>
            <a:r>
              <a:rPr lang="en-NZ" altLang="ja-JP" sz="4000" b="1" dirty="0" smtClean="0">
                <a:ea typeface="DF00Comic7" pitchFamily="49" charset="-128"/>
                <a:cs typeface="Times New Roman" pitchFamily="18" charset="0"/>
              </a:rPr>
              <a:t>)</a:t>
            </a:r>
            <a:endParaRPr lang="en-GB" altLang="ja-JP" sz="40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4000" b="1" dirty="0">
                <a:ea typeface="DF00Comic7" pitchFamily="49" charset="-128"/>
                <a:cs typeface="Times New Roman" pitchFamily="18" charset="0"/>
              </a:rPr>
              <a:t>8     </a:t>
            </a:r>
            <a:r>
              <a:rPr lang="en-NZ" altLang="ja-JP" sz="4000" b="1" dirty="0" err="1">
                <a:ea typeface="DF00Comic7" pitchFamily="49" charset="-128"/>
                <a:cs typeface="Times New Roman" pitchFamily="18" charset="0"/>
              </a:rPr>
              <a:t>hachi</a:t>
            </a:r>
            <a:r>
              <a:rPr lang="en-NZ" altLang="ja-JP" sz="4000" b="1" dirty="0">
                <a:ea typeface="DF00Comic7" pitchFamily="49" charset="-128"/>
                <a:cs typeface="Times New Roman" pitchFamily="18" charset="0"/>
              </a:rPr>
              <a:t> ( hatch )</a:t>
            </a:r>
            <a:endParaRPr lang="en-GB" altLang="ja-JP" sz="40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4000" b="1" dirty="0" smtClean="0">
                <a:ea typeface="DF00Comic7" pitchFamily="49" charset="-128"/>
                <a:cs typeface="Times New Roman" pitchFamily="18" charset="0"/>
              </a:rPr>
              <a:t>9</a:t>
            </a:r>
            <a:r>
              <a:rPr lang="ja-JP" altLang="en-NZ" sz="4000" b="1" dirty="0" smtClean="0">
                <a:ea typeface="DF00Comic7" pitchFamily="49" charset="-128"/>
                <a:cs typeface="Times New Roman" pitchFamily="18" charset="0"/>
              </a:rPr>
              <a:t>     </a:t>
            </a:r>
            <a:r>
              <a:rPr lang="en-NZ" altLang="ja-JP" sz="4000" b="1" dirty="0" err="1" smtClean="0">
                <a:ea typeface="DF00Comic7" pitchFamily="49" charset="-128"/>
                <a:cs typeface="Times New Roman" pitchFamily="18" charset="0"/>
              </a:rPr>
              <a:t>ky</a:t>
            </a:r>
            <a:r>
              <a:rPr lang="en-US" altLang="ja-JP" sz="4000" b="1" dirty="0">
                <a:ea typeface="DF00Comic7" pitchFamily="49" charset="-128"/>
              </a:rPr>
              <a:t>uu</a:t>
            </a:r>
            <a:r>
              <a:rPr lang="en-NZ" altLang="ja-JP" sz="4000" b="1" dirty="0" smtClean="0">
                <a:ea typeface="DF00Comic7" pitchFamily="49" charset="-128"/>
              </a:rPr>
              <a:t> (queue) </a:t>
            </a:r>
            <a:endParaRPr lang="en-NZ" altLang="ja-JP" sz="4000" b="1" dirty="0">
              <a:ea typeface="DF00Comic7" pitchFamily="49" charset="-128"/>
            </a:endParaRPr>
          </a:p>
          <a:p>
            <a:pPr marL="0" indent="0">
              <a:buNone/>
            </a:pPr>
            <a:r>
              <a:rPr lang="en-US" altLang="ja-JP" sz="4000" b="1" dirty="0" smtClean="0">
                <a:ea typeface="ＭＳ Ｐゴシック" pitchFamily="34" charset="-128"/>
              </a:rPr>
              <a:t>10</a:t>
            </a:r>
            <a:r>
              <a:rPr lang="ja-JP" altLang="en-NZ" sz="4000" b="1" dirty="0" smtClean="0">
                <a:ea typeface="ＭＳ Ｐゴシック" pitchFamily="34" charset="-128"/>
              </a:rPr>
              <a:t>   </a:t>
            </a:r>
            <a:r>
              <a:rPr lang="en-NZ" altLang="ja-JP" sz="4000" b="1" dirty="0" smtClean="0">
                <a:ea typeface="ＭＳ Ｐゴシック" pitchFamily="34" charset="-128"/>
              </a:rPr>
              <a:t>j</a:t>
            </a:r>
            <a:r>
              <a:rPr lang="en-US" altLang="ja-JP" sz="4000" b="1" dirty="0">
                <a:ea typeface="DF00Comic7" pitchFamily="49" charset="-128"/>
              </a:rPr>
              <a:t>uu</a:t>
            </a:r>
            <a:r>
              <a:rPr lang="en-US" altLang="ja-JP" sz="4000" b="1" dirty="0" smtClean="0">
                <a:ea typeface="DF00Comic7" pitchFamily="49" charset="-128"/>
              </a:rPr>
              <a:t>    </a:t>
            </a:r>
            <a:r>
              <a:rPr lang="en-NZ" altLang="ja-JP" sz="4000" b="1" dirty="0" smtClean="0">
                <a:ea typeface="ＭＳ Ｐゴシック" pitchFamily="34" charset="-128"/>
              </a:rPr>
              <a:t>(j</a:t>
            </a:r>
            <a:r>
              <a:rPr lang="en-US" altLang="ja-JP" sz="4000" b="1" dirty="0" err="1" smtClean="0">
                <a:ea typeface="DF00Comic7" pitchFamily="49" charset="-128"/>
              </a:rPr>
              <a:t>uu</a:t>
            </a:r>
            <a:r>
              <a:rPr lang="en-US" altLang="ja-JP" sz="40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ea typeface="DF00Comic7" pitchFamily="49" charset="-128"/>
              </a:rPr>
              <a:t>doo</a:t>
            </a:r>
            <a:r>
              <a:rPr lang="en-NZ" altLang="ja-JP" sz="4000" b="1" dirty="0" smtClean="0">
                <a:ea typeface="ＭＳ Ｐゴシック" pitchFamily="34" charset="-128"/>
              </a:rPr>
              <a:t>)</a:t>
            </a:r>
            <a:endParaRPr lang="en-GB" altLang="ja-JP" sz="4000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78684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Let’s play Bingo!</a:t>
            </a:r>
            <a:endParaRPr kumimoji="1" lang="ja-JP" altLang="en-US" dirty="0"/>
          </a:p>
        </p:txBody>
      </p:sp>
      <p:sp>
        <p:nvSpPr>
          <p:cNvPr id="6" name="コンテンツ プレースホルダ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Choose 9 numbers and fill them in on the grid. </a:t>
            </a:r>
          </a:p>
          <a:p>
            <a:r>
              <a:rPr lang="en-US" altLang="ja-JP" dirty="0" smtClean="0"/>
              <a:t>Listen carefully to the number being called out in Japanese. </a:t>
            </a:r>
          </a:p>
          <a:p>
            <a:r>
              <a:rPr lang="en-US" altLang="ja-JP" dirty="0" smtClean="0"/>
              <a:t>Each time one of your numbers is called, cross it off. </a:t>
            </a:r>
          </a:p>
          <a:p>
            <a:r>
              <a:rPr lang="en-US" altLang="ja-JP" dirty="0" smtClean="0"/>
              <a:t>When you have a line of 3, call out, ‘BINGO!’</a:t>
            </a:r>
            <a:endParaRPr kumimoji="1" lang="ja-JP" alt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98592" y="5085184"/>
            <a:ext cx="2049600" cy="1556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tadaima</a:t>
            </a:r>
            <a:r>
              <a:rPr kumimoji="1" lang="en-US" altLang="ja-JP" dirty="0" smtClean="0"/>
              <a:t>/</a:t>
            </a:r>
            <a:r>
              <a:rPr kumimoji="1" lang="en-US" altLang="ja-JP" dirty="0" err="1" smtClean="0"/>
              <a:t>okaeri</a:t>
            </a:r>
            <a:r>
              <a:rPr kumimoji="1" lang="en-US" altLang="ja-JP" dirty="0" smtClean="0"/>
              <a:t>(</a:t>
            </a:r>
            <a:r>
              <a:rPr kumimoji="1" lang="en-US" altLang="ja-JP" dirty="0" err="1" smtClean="0"/>
              <a:t>nasai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pic>
        <p:nvPicPr>
          <p:cNvPr id="7170" name="Picture 2" descr="https://minnanokyozai.jp/kyozai/material/ISG00071/ISG00071.jpg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0851" y="2060848"/>
            <a:ext cx="5657453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円形吹き出し 4"/>
          <p:cNvSpPr/>
          <p:nvPr/>
        </p:nvSpPr>
        <p:spPr>
          <a:xfrm>
            <a:off x="5652120" y="2132856"/>
            <a:ext cx="2952328" cy="2304256"/>
          </a:xfrm>
          <a:prstGeom prst="wedgeEllipseCallout">
            <a:avLst>
              <a:gd name="adj1" fmla="val -73364"/>
              <a:gd name="adj2" fmla="val 5715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4000" dirty="0"/>
          </a:p>
        </p:txBody>
      </p:sp>
      <p:sp>
        <p:nvSpPr>
          <p:cNvPr id="6" name="円形吹き出し 5"/>
          <p:cNvSpPr/>
          <p:nvPr/>
        </p:nvSpPr>
        <p:spPr>
          <a:xfrm>
            <a:off x="467544" y="1412776"/>
            <a:ext cx="2952328" cy="2304256"/>
          </a:xfrm>
          <a:prstGeom prst="wedgeEllipseCallout">
            <a:avLst>
              <a:gd name="adj1" fmla="val 52636"/>
              <a:gd name="adj2" fmla="val 5084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4000" dirty="0"/>
          </a:p>
        </p:txBody>
      </p:sp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823484" y="3717032"/>
            <a:ext cx="609600" cy="609600"/>
          </a:xfrm>
          <a:prstGeom prst="rect">
            <a:avLst/>
          </a:prstGeom>
        </p:spPr>
      </p:pic>
      <p:pic>
        <p:nvPicPr>
          <p:cNvPr id="4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780456" y="3146271"/>
            <a:ext cx="609600" cy="609600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1073918" y="1811432"/>
            <a:ext cx="173957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4000" dirty="0" err="1"/>
              <a:t>Okaeri</a:t>
            </a:r>
            <a:endParaRPr lang="en-US" altLang="ja-JP" sz="4000" dirty="0"/>
          </a:p>
          <a:p>
            <a:pPr algn="ctr"/>
            <a:r>
              <a:rPr lang="en-US" altLang="ja-JP" sz="4000" dirty="0"/>
              <a:t>(</a:t>
            </a:r>
            <a:r>
              <a:rPr lang="en-US" altLang="ja-JP" sz="4000" dirty="0" err="1"/>
              <a:t>nasai</a:t>
            </a:r>
            <a:r>
              <a:rPr lang="en-US" altLang="ja-JP" sz="4000" dirty="0"/>
              <a:t>)!</a:t>
            </a:r>
            <a:endParaRPr lang="ja-JP" altLang="en-US" sz="4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081363" y="2780928"/>
            <a:ext cx="20938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4000" dirty="0" err="1"/>
              <a:t>Tadaima</a:t>
            </a:r>
            <a:r>
              <a:rPr lang="en-US" altLang="ja-JP" sz="4000" dirty="0"/>
              <a:t>!</a:t>
            </a:r>
            <a:endParaRPr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31326655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3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5" grpId="0" animBg="1"/>
      <p:bldP spid="6" grpId="0" animBg="1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	</a:t>
            </a:r>
            <a:r>
              <a:rPr lang="en-US" altLang="ja-JP" dirty="0" smtClean="0"/>
              <a:t>Greeting song</a:t>
            </a:r>
            <a:endParaRPr kumimoji="1" lang="ja-JP" altLang="en-US" dirty="0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636" y="3149774"/>
            <a:ext cx="968499" cy="1115613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044" y="2792162"/>
            <a:ext cx="929288" cy="915418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1527" y="4032045"/>
            <a:ext cx="943158" cy="929288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6246" y="2519877"/>
            <a:ext cx="873808" cy="943158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2594" y="4265387"/>
            <a:ext cx="818328" cy="998638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2351857" y="6258673"/>
            <a:ext cx="4918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dirty="0">
                <a:hlinkClick r:id="rId8"/>
              </a:rPr>
              <a:t>https://</a:t>
            </a:r>
            <a:r>
              <a:rPr lang="en-GB" altLang="ja-JP" dirty="0" smtClean="0">
                <a:hlinkClick r:id="rId8"/>
              </a:rPr>
              <a:t>www.youtube.com/watch?v=8j2aOAaHzoY</a:t>
            </a:r>
            <a:endParaRPr lang="en-GB" altLang="ja-JP" dirty="0"/>
          </a:p>
        </p:txBody>
      </p:sp>
    </p:spTree>
    <p:extLst>
      <p:ext uri="{BB962C8B-B14F-4D97-AF65-F5344CB8AC3E}">
        <p14:creationId xmlns:p14="http://schemas.microsoft.com/office/powerpoint/2010/main" val="767962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2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50"/>
                            </p:stCondLst>
                            <p:childTnLst>
                              <p:par>
                                <p:cTn id="2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5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50"/>
                            </p:stCondLst>
                            <p:childTnLst>
                              <p:par>
                                <p:cTn id="4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4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Namae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wa</a:t>
            </a:r>
            <a:r>
              <a:rPr kumimoji="1" lang="en-US" altLang="ja-JP" dirty="0" smtClean="0"/>
              <a:t>?</a:t>
            </a:r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13" y="1916832"/>
            <a:ext cx="4439748" cy="2959833"/>
          </a:xfrm>
          <a:prstGeom prst="rect">
            <a:avLst/>
          </a:prstGeom>
        </p:spPr>
      </p:pic>
      <p:pic>
        <p:nvPicPr>
          <p:cNvPr id="7" name="図 6">
            <a:hlinkClick r:id="rId6" action="ppaction://hlinkfile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157739"/>
            <a:ext cx="4103948" cy="2735965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1143342" y="5295267"/>
            <a:ext cx="32403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u="sng" dirty="0" smtClean="0">
                <a:solidFill>
                  <a:srgbClr val="FF0000"/>
                </a:solidFill>
              </a:rPr>
              <a:t>Erin</a:t>
            </a:r>
            <a:r>
              <a:rPr kumimoji="1" lang="ja-JP" altLang="en-US" sz="6000" u="sng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6000" dirty="0" err="1" smtClean="0"/>
              <a:t>desu</a:t>
            </a:r>
            <a:endParaRPr kumimoji="1" lang="ja-JP" altLang="en-US" sz="6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383702" y="5295268"/>
            <a:ext cx="44999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0" u="sng" dirty="0" err="1">
                <a:solidFill>
                  <a:srgbClr val="FF0000"/>
                </a:solidFill>
              </a:rPr>
              <a:t>Honigon</a:t>
            </a:r>
            <a:r>
              <a:rPr kumimoji="1" lang="ja-JP" altLang="en-US" sz="6000" u="sng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6000" dirty="0" err="1" smtClean="0"/>
              <a:t>desu</a:t>
            </a:r>
            <a:endParaRPr kumimoji="1" lang="ja-JP" altLang="en-US" sz="6000" dirty="0"/>
          </a:p>
        </p:txBody>
      </p:sp>
      <p:pic>
        <p:nvPicPr>
          <p:cNvPr id="8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024098" y="6206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40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Namae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wa</a:t>
            </a:r>
            <a:r>
              <a:rPr kumimoji="1" lang="en-US" altLang="ja-JP" smtClean="0"/>
              <a:t>?</a:t>
            </a:r>
            <a:endParaRPr kumimoji="1" lang="ja-JP" altLang="en-US" dirty="0"/>
          </a:p>
        </p:txBody>
      </p:sp>
      <p:pic>
        <p:nvPicPr>
          <p:cNvPr id="7" name="図 6">
            <a:hlinkClick r:id="rId5" action="ppaction://hlinkfil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420888"/>
            <a:ext cx="4103948" cy="2735965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2181374" y="5517232"/>
            <a:ext cx="29878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0" u="sng" dirty="0" err="1" smtClean="0">
                <a:solidFill>
                  <a:srgbClr val="FF0000"/>
                </a:solidFill>
              </a:rPr>
              <a:t>Honigon</a:t>
            </a:r>
            <a:endParaRPr kumimoji="1" lang="ja-JP" altLang="en-US" sz="6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185092" y="5517232"/>
            <a:ext cx="23407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000" dirty="0" err="1" smtClean="0">
                <a:solidFill>
                  <a:srgbClr val="0070C0"/>
                </a:solidFill>
              </a:rPr>
              <a:t>sensee</a:t>
            </a:r>
            <a:endParaRPr lang="ja-JP" altLang="en-US" sz="6000" dirty="0">
              <a:solidFill>
                <a:srgbClr val="0070C0"/>
              </a:solidFill>
            </a:endParaRPr>
          </a:p>
        </p:txBody>
      </p:sp>
      <p:pic>
        <p:nvPicPr>
          <p:cNvPr id="1028" name="Picture 4" descr="C:\Users\fukushima\AppData\Local\Microsoft\Windows\Temporary Internet Files\Content.IE5\IN4LIU00\MC900446300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899" y="1196752"/>
            <a:ext cx="1714500" cy="173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fukushima\AppData\Local\Microsoft\Windows\Temporary Internet Files\Content.IE5\S8R4RA46\MC900421766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303" y="3358645"/>
            <a:ext cx="1728192" cy="1603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fukushima\AppData\Local\Microsoft\Windows\Temporary Internet Files\Content.IE5\7FQJ6Y7K\MC900446308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22518"/>
            <a:ext cx="1748333" cy="1751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fukushima\AppData\Local\Microsoft\Windows\Temporary Internet Files\Content.IE5\36NE3QV9\MC900446310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668" y="3424979"/>
            <a:ext cx="1764792" cy="1731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615841" y="574457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279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Namae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wa</a:t>
            </a:r>
            <a:r>
              <a:rPr kumimoji="1" lang="en-US" altLang="ja-JP" dirty="0" smtClean="0"/>
              <a:t>?</a:t>
            </a:r>
            <a:endParaRPr kumimoji="1" lang="ja-JP" altLang="en-US" dirty="0"/>
          </a:p>
        </p:txBody>
      </p:sp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581200" y="3140968"/>
            <a:ext cx="609600" cy="609600"/>
          </a:xfrm>
          <a:prstGeom prst="rect">
            <a:avLst/>
          </a:prstGeom>
        </p:spPr>
      </p:pic>
      <p:pic>
        <p:nvPicPr>
          <p:cNvPr id="6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42110" y="5857492"/>
            <a:ext cx="609600" cy="609600"/>
          </a:xfrm>
          <a:prstGeom prst="rect">
            <a:avLst/>
          </a:prstGeom>
        </p:spPr>
      </p:pic>
      <p:pic>
        <p:nvPicPr>
          <p:cNvPr id="7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6372200" y="2276872"/>
            <a:ext cx="609600" cy="609600"/>
          </a:xfrm>
          <a:prstGeom prst="rect">
            <a:avLst/>
          </a:prstGeom>
        </p:spPr>
      </p:pic>
      <p:pic>
        <p:nvPicPr>
          <p:cNvPr id="9" name="Picture 2" descr="C:\Users\fukushima\AppData\Local\Microsoft\Windows\Temporary Internet Files\Content.IE5\808H4RCM\MC900356837[1].wmf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134532"/>
            <a:ext cx="1658722" cy="190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smtClean="0"/>
              <a:t>Numbers</a:t>
            </a:r>
            <a:r>
              <a:rPr lang="ja-JP" altLang="en-US" dirty="0" smtClean="0"/>
              <a:t> </a:t>
            </a:r>
            <a:r>
              <a:rPr lang="en-US" altLang="ja-JP" dirty="0"/>
              <a:t>in </a:t>
            </a:r>
            <a:r>
              <a:rPr lang="en-US" altLang="ja-JP" dirty="0" smtClean="0"/>
              <a:t>Japanese</a:t>
            </a:r>
            <a:endParaRPr lang="en-GB" dirty="0"/>
          </a:p>
        </p:txBody>
      </p:sp>
      <p:pic>
        <p:nvPicPr>
          <p:cNvPr id="1027" name="Picture 3" descr="C:\Users\fukushima\AppData\Local\Microsoft\Windows\Temporary Internet Files\Content.IE5\808H4RCM\MC90005558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300906"/>
            <a:ext cx="2468474" cy="2239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fukushima\AppData\Local\Microsoft\Windows\Temporary Internet Files\Content.IE5\LBYAEAO4\MC900281219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2172832" cy="2187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正方形/長方形 5"/>
          <p:cNvSpPr/>
          <p:nvPr/>
        </p:nvSpPr>
        <p:spPr>
          <a:xfrm>
            <a:off x="825196" y="4958915"/>
            <a:ext cx="31983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ja-JP" alt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一、二、三</a:t>
            </a:r>
            <a:endParaRPr lang="ja-JP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5009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Let’s learn numbers!!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1    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ichi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2    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ni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3    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san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4</a:t>
            </a:r>
            <a:r>
              <a:rPr lang="ja-JP" altLang="en-NZ" sz="5400" b="1" dirty="0" smtClean="0">
                <a:ea typeface="DF00Comic7" pitchFamily="49" charset="-128"/>
                <a:cs typeface="Times New Roman" pitchFamily="18" charset="0"/>
              </a:rPr>
              <a:t>    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yon</a:t>
            </a:r>
            <a:endParaRPr lang="en-NZ" altLang="ja-JP" sz="5400" b="1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5    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go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endParaRPr kumimoji="1" lang="ja-JP" altLang="en-US" sz="54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97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6    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roku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7    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nana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8    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hachi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9</a:t>
            </a:r>
            <a:r>
              <a:rPr lang="ja-JP" altLang="en-NZ" sz="5400" b="1" dirty="0" smtClean="0">
                <a:ea typeface="DF00Comic7" pitchFamily="49" charset="-128"/>
                <a:cs typeface="Times New Roman" pitchFamily="18" charset="0"/>
              </a:rPr>
              <a:t>    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ky</a:t>
            </a:r>
            <a:r>
              <a:rPr lang="en-US" altLang="ja-JP" sz="5400" b="1" dirty="0">
                <a:ea typeface="DF00Comic7" pitchFamily="49" charset="-128"/>
              </a:rPr>
              <a:t>uu</a:t>
            </a:r>
            <a:r>
              <a:rPr lang="en-NZ" altLang="ja-JP" sz="5400" b="1" dirty="0" smtClean="0">
                <a:ea typeface="DF00Comic7" pitchFamily="49" charset="-128"/>
              </a:rPr>
              <a:t> </a:t>
            </a:r>
            <a:endParaRPr lang="en-NZ" altLang="ja-JP" sz="5400" b="1" dirty="0">
              <a:ea typeface="DF00Comic7" pitchFamily="49" charset="-128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ＭＳ Ｐゴシック" pitchFamily="34" charset="-128"/>
              </a:rPr>
              <a:t>10</a:t>
            </a:r>
            <a:r>
              <a:rPr lang="ja-JP" altLang="en-NZ" sz="5400" b="1" dirty="0" smtClean="0">
                <a:ea typeface="ＭＳ Ｐゴシック" pitchFamily="34" charset="-128"/>
              </a:rPr>
              <a:t>   </a:t>
            </a:r>
            <a:r>
              <a:rPr lang="en-NZ" altLang="ja-JP" sz="5400" b="1" dirty="0" smtClean="0">
                <a:ea typeface="ＭＳ Ｐゴシック" pitchFamily="34" charset="-128"/>
              </a:rPr>
              <a:t>j</a:t>
            </a:r>
            <a:r>
              <a:rPr lang="en-US" altLang="ja-JP" sz="5400" b="1" dirty="0">
                <a:ea typeface="DF00Comic7" pitchFamily="49" charset="-128"/>
              </a:rPr>
              <a:t>uu</a:t>
            </a:r>
            <a:endParaRPr lang="en-GB" altLang="ja-JP" sz="5400" dirty="0">
              <a:ea typeface="ＭＳ Ｐゴシック" pitchFamily="34" charset="-128"/>
            </a:endParaRPr>
          </a:p>
        </p:txBody>
      </p:sp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2987824" y="1901491"/>
            <a:ext cx="609600" cy="609600"/>
          </a:xfrm>
          <a:prstGeom prst="rect">
            <a:avLst/>
          </a:prstGeom>
        </p:spPr>
      </p:pic>
      <p:pic>
        <p:nvPicPr>
          <p:cNvPr id="6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2987824" y="2887052"/>
            <a:ext cx="609600" cy="609600"/>
          </a:xfrm>
          <a:prstGeom prst="rect">
            <a:avLst/>
          </a:prstGeom>
        </p:spPr>
      </p:pic>
      <p:pic>
        <p:nvPicPr>
          <p:cNvPr id="7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2987824" y="3872613"/>
            <a:ext cx="609600" cy="609600"/>
          </a:xfrm>
          <a:prstGeom prst="rect">
            <a:avLst/>
          </a:prstGeom>
        </p:spPr>
      </p:pic>
      <p:pic>
        <p:nvPicPr>
          <p:cNvPr id="8" name="録音されたサウンド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2987824" y="4858174"/>
            <a:ext cx="609600" cy="609600"/>
          </a:xfrm>
          <a:prstGeom prst="rect">
            <a:avLst/>
          </a:prstGeom>
        </p:spPr>
      </p:pic>
      <p:pic>
        <p:nvPicPr>
          <p:cNvPr id="9" name="録音されたサウンド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2987824" y="5843736"/>
            <a:ext cx="609600" cy="609600"/>
          </a:xfrm>
          <a:prstGeom prst="rect">
            <a:avLst/>
          </a:prstGeom>
        </p:spPr>
      </p:pic>
      <p:pic>
        <p:nvPicPr>
          <p:cNvPr id="10" name="録音されたサウンド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7668344" y="1851177"/>
            <a:ext cx="609600" cy="609600"/>
          </a:xfrm>
          <a:prstGeom prst="rect">
            <a:avLst/>
          </a:prstGeom>
        </p:spPr>
      </p:pic>
      <p:pic>
        <p:nvPicPr>
          <p:cNvPr id="11" name="録音されたサウンド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7668344" y="2850905"/>
            <a:ext cx="609600" cy="609600"/>
          </a:xfrm>
          <a:prstGeom prst="rect">
            <a:avLst/>
          </a:prstGeom>
        </p:spPr>
      </p:pic>
      <p:pic>
        <p:nvPicPr>
          <p:cNvPr id="12" name="録音されたサウンド">
            <a:hlinkClick r:id="" action="ppaction://media"/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7668344" y="3850633"/>
            <a:ext cx="609600" cy="609600"/>
          </a:xfrm>
          <a:prstGeom prst="rect">
            <a:avLst/>
          </a:prstGeom>
        </p:spPr>
      </p:pic>
      <p:pic>
        <p:nvPicPr>
          <p:cNvPr id="13" name="録音されたサウンド">
            <a:hlinkClick r:id="" action="ppaction://media"/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7668344" y="4850361"/>
            <a:ext cx="609600" cy="609600"/>
          </a:xfrm>
          <a:prstGeom prst="rect">
            <a:avLst/>
          </a:prstGeom>
        </p:spPr>
      </p:pic>
      <p:pic>
        <p:nvPicPr>
          <p:cNvPr id="14" name="録音されたサウンド">
            <a:hlinkClick r:id="" action="ppaction://media"/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7668344" y="585008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788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160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3" dur="152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6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9" dur="185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5" dur="174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7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1" dur="156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8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7" dur="167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8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3" dur="159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9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9" dur="1686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10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5" dur="1615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>
                <p:cTn id="10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1" dur="1869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1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3" grpId="0" build="p"/>
      <p:bldP spid="4" grpId="0" build="p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1160</TotalTime>
  <Words>253</Words>
  <Application>Microsoft Office PowerPoint</Application>
  <PresentationFormat>画面に合わせる (4:3)</PresentationFormat>
  <Paragraphs>94</Paragraphs>
  <Slides>21</Slides>
  <Notes>21</Notes>
  <HiddenSlides>0</HiddenSlides>
  <MMClips>19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21</vt:i4>
      </vt:variant>
    </vt:vector>
  </HeadingPairs>
  <TitlesOfParts>
    <vt:vector size="22" baseType="lpstr">
      <vt:lpstr>Office ​​テーマ</vt:lpstr>
      <vt:lpstr>Numbers</vt:lpstr>
      <vt:lpstr>itte kimasu/itte rasshai</vt:lpstr>
      <vt:lpstr>tadaima/okaeri(nasai)</vt:lpstr>
      <vt:lpstr> Greeting song</vt:lpstr>
      <vt:lpstr>Namae wa?</vt:lpstr>
      <vt:lpstr>Namae wa?</vt:lpstr>
      <vt:lpstr>Namae wa?</vt:lpstr>
      <vt:lpstr>Numbers in Japanese</vt:lpstr>
      <vt:lpstr>Let’s learn numbers!!</vt:lpstr>
      <vt:lpstr>1</vt:lpstr>
      <vt:lpstr>2</vt:lpstr>
      <vt:lpstr>3</vt:lpstr>
      <vt:lpstr>4</vt:lpstr>
      <vt:lpstr>5</vt:lpstr>
      <vt:lpstr>6</vt:lpstr>
      <vt:lpstr>7</vt:lpstr>
      <vt:lpstr>8</vt:lpstr>
      <vt:lpstr>9</vt:lpstr>
      <vt:lpstr>10</vt:lpstr>
      <vt:lpstr>Let’s learn numbers!!</vt:lpstr>
      <vt:lpstr>Let’s play Bingo!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Seiji Fukushima</dc:creator>
  <cp:lastModifiedBy>Seiji Fukushima</cp:lastModifiedBy>
  <cp:revision>43</cp:revision>
  <dcterms:created xsi:type="dcterms:W3CDTF">2013-11-20T15:19:43Z</dcterms:created>
  <dcterms:modified xsi:type="dcterms:W3CDTF">2014-07-29T09:48:49Z</dcterms:modified>
</cp:coreProperties>
</file>